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0" r:id="rId2"/>
    <p:sldId id="296" r:id="rId3"/>
    <p:sldId id="259" r:id="rId4"/>
    <p:sldId id="299" r:id="rId5"/>
    <p:sldId id="261" r:id="rId6"/>
    <p:sldId id="262" r:id="rId7"/>
    <p:sldId id="295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DB3"/>
    <a:srgbClr val="D4E8C6"/>
    <a:srgbClr val="A9D18E"/>
    <a:srgbClr val="003366"/>
    <a:srgbClr val="003399"/>
    <a:srgbClr val="FFD966"/>
    <a:srgbClr val="BFDDAB"/>
    <a:srgbClr val="F4B18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80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8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4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76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2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6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BB54EE-DF0D-4FA1-B48F-C292469C25C4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5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F7A9-8922-4286-99B5-58488AD1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BH" b="1" dirty="0">
                <a:solidFill>
                  <a:srgbClr val="FF0000"/>
                </a:solidFill>
              </a:rPr>
              <a:t>أنواع القوائم المالية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AF3F2-F6DB-4C15-AC57-CF9D927D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BH" sz="3600" b="1" dirty="0"/>
              <a:t>القوائم المالية هي قوائم يعدها المشروع في نهاية الفترة المحاسبية و التي قد تكون كل 3 شهور او 6 شهور او سنة، لتبين نتيجة المشروع و المركز المالي له، وتتكون من 3 قوائم:</a:t>
            </a:r>
          </a:p>
          <a:p>
            <a:pPr algn="r" rtl="1"/>
            <a:endParaRPr lang="ar-BH" sz="3600" b="1" dirty="0"/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الدخل. </a:t>
            </a: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رأس المال. </a:t>
            </a: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المركز المالي ( الميزانية العمومية ).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66C210B-8054-44CF-AC63-9D1E2104576E}"/>
              </a:ext>
            </a:extLst>
          </p:cNvPr>
          <p:cNvSpPr txBox="1"/>
          <p:nvPr/>
        </p:nvSpPr>
        <p:spPr>
          <a:xfrm>
            <a:off x="6071320" y="16352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C00000"/>
                </a:solidFill>
              </a:rPr>
              <a:t>مثال 3 :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>
                <a:solidFill>
                  <a:srgbClr val="C00000"/>
                </a:solidFill>
              </a:rPr>
              <a:t>من خلال المعطيات أدناه </a:t>
            </a:r>
            <a:r>
              <a:rPr lang="ar-BH" sz="2400" b="1" dirty="0">
                <a:solidFill>
                  <a:srgbClr val="C00000"/>
                </a:solidFill>
              </a:rPr>
              <a:t>المطلوب اعداد الميزانية العمومية لشركة الحياة للسنة المنتهية </a:t>
            </a:r>
            <a:r>
              <a:rPr lang="ar-BH" sz="2000" b="1" dirty="0">
                <a:solidFill>
                  <a:srgbClr val="C00000"/>
                </a:solidFill>
              </a:rPr>
              <a:t>2019/6/31</a:t>
            </a:r>
            <a:r>
              <a:rPr lang="ar-SA" sz="2400" b="1" dirty="0">
                <a:solidFill>
                  <a:srgbClr val="C00000"/>
                </a:solidFill>
              </a:rPr>
              <a:t>م</a:t>
            </a:r>
            <a:r>
              <a:rPr lang="ar-BH" sz="2400" b="1" dirty="0">
                <a:solidFill>
                  <a:srgbClr val="C00000"/>
                </a:solidFill>
              </a:rPr>
              <a:t> 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جدول 5">
            <a:extLst>
              <a:ext uri="{FF2B5EF4-FFF2-40B4-BE49-F238E27FC236}">
                <a16:creationId xmlns:a16="http://schemas.microsoft.com/office/drawing/2014/main" id="{EE7FB74C-4369-4F73-86AB-964715909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04501"/>
              </p:ext>
            </p:extLst>
          </p:nvPr>
        </p:nvGraphicFramePr>
        <p:xfrm>
          <a:off x="7244177" y="1363852"/>
          <a:ext cx="4697264" cy="4732784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17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الصندوق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</a:rPr>
                        <a:t>10000</a:t>
                      </a:r>
                      <a:endParaRPr lang="ar-B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أوراق القبض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5000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مهمات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3000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أراضي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50000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الأثاث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2000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الآلات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15000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سندات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سيارات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25000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الدائنون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2000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039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أوراق الدفع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3000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1800" b="1" dirty="0"/>
                        <a:t>قروض طويلة الآجل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8000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341"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رأس المال في نهاية المدة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BH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75000</a:t>
                      </a:r>
                      <a:endParaRPr lang="ar-BH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B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EDF70163-ABFE-4F72-959A-BA242E9A4421}"/>
              </a:ext>
            </a:extLst>
          </p:cNvPr>
          <p:cNvSpPr txBox="1"/>
          <p:nvPr/>
        </p:nvSpPr>
        <p:spPr>
          <a:xfrm>
            <a:off x="1802167" y="34191"/>
            <a:ext cx="2689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1200" b="1" dirty="0"/>
              <a:t>شركة الحياة</a:t>
            </a:r>
            <a:br>
              <a:rPr lang="ar-BH" sz="1200" b="1" dirty="0"/>
            </a:br>
            <a:r>
              <a:rPr lang="ar-BH" sz="1200" b="1" dirty="0"/>
              <a:t>الميزانية العمومية</a:t>
            </a:r>
            <a:br>
              <a:rPr lang="ar-BH" sz="1200" b="1" dirty="0"/>
            </a:br>
            <a:r>
              <a:rPr lang="ar-BH" sz="1200" b="1" dirty="0"/>
              <a:t>عن السنة المنتهية 2019/6/31</a:t>
            </a:r>
            <a:endParaRPr lang="en-US" sz="1200" b="1" dirty="0"/>
          </a:p>
        </p:txBody>
      </p:sp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4AF25063-EDBA-4913-8640-99C6BE2C3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66878"/>
              </p:ext>
            </p:extLst>
          </p:nvPr>
        </p:nvGraphicFramePr>
        <p:xfrm>
          <a:off x="845363" y="686341"/>
          <a:ext cx="478605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76">
                  <a:extLst>
                    <a:ext uri="{9D8B030D-6E8A-4147-A177-3AD203B41FA5}">
                      <a16:colId xmlns:a16="http://schemas.microsoft.com/office/drawing/2014/main" val="3437622634"/>
                    </a:ext>
                  </a:extLst>
                </a:gridCol>
                <a:gridCol w="775807">
                  <a:extLst>
                    <a:ext uri="{9D8B030D-6E8A-4147-A177-3AD203B41FA5}">
                      <a16:colId xmlns:a16="http://schemas.microsoft.com/office/drawing/2014/main" val="286186602"/>
                    </a:ext>
                  </a:extLst>
                </a:gridCol>
                <a:gridCol w="3274867">
                  <a:extLst>
                    <a:ext uri="{9D8B030D-6E8A-4147-A177-3AD203B41FA5}">
                      <a16:colId xmlns:a16="http://schemas.microsoft.com/office/drawing/2014/main" val="3684496453"/>
                    </a:ext>
                  </a:extLst>
                </a:gridCol>
              </a:tblGrid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الأصول المتداولة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325282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10000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الصندوق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242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1100" b="1" dirty="0"/>
                        <a:t>أوراق القبض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950406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3000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مهمات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7381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18000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المتداولة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38988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الأصول الثابتة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6399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أراضي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67796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25000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سيارات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6013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اثاث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7097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77000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الثابتة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931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95000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8789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خصوم قصيرة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78683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الدائنون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1025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3000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أوراق الدفع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02051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قصيرة الاجل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81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خصوم طويلة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698383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8000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قروض طويلة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1506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سندات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694785"/>
                  </a:ext>
                </a:extLst>
              </a:tr>
              <a:tr h="242884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15000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طويلة الاجل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00788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20000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6000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حقوق الملكية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4767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75000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رأس المال في نهاية المدة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38834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95000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و حقوق الملكية 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710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29D279-2F9D-40CE-88B7-91E5E768D588}"/>
              </a:ext>
            </a:extLst>
          </p:cNvPr>
          <p:cNvSpPr txBox="1"/>
          <p:nvPr/>
        </p:nvSpPr>
        <p:spPr>
          <a:xfrm>
            <a:off x="5814874" y="4678532"/>
            <a:ext cx="1145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>
                <a:solidFill>
                  <a:srgbClr val="C00000"/>
                </a:solidFill>
              </a:rPr>
              <a:t>يرحل من قائمة رأس المال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55A732-1B7B-4CB7-B4D7-93BFBDCB13EA}"/>
              </a:ext>
            </a:extLst>
          </p:cNvPr>
          <p:cNvCxnSpPr/>
          <p:nvPr/>
        </p:nvCxnSpPr>
        <p:spPr>
          <a:xfrm>
            <a:off x="6800295" y="5299969"/>
            <a:ext cx="443882" cy="41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2D8787-D1AF-48E1-862E-48A07EFFCD33}"/>
              </a:ext>
            </a:extLst>
          </p:cNvPr>
          <p:cNvCxnSpPr>
            <a:cxnSpLocks/>
          </p:cNvCxnSpPr>
          <p:nvPr/>
        </p:nvCxnSpPr>
        <p:spPr>
          <a:xfrm flipH="1">
            <a:off x="5814874" y="5477601"/>
            <a:ext cx="358078" cy="59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A78B726B-C548-4AEB-B272-3656D76998E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BH" sz="4800" b="1" dirty="0"/>
              <a:t>قائمة الدخل </a:t>
            </a:r>
            <a:endParaRPr lang="en-US" sz="4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C692EC-2DCE-491C-A4E4-66089F8AE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8" y="1825625"/>
            <a:ext cx="10315112" cy="1771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>هي قائمة تبين نتيجة المشروع من ربح او خسارة خلال فترة زمنية معينة.</a:t>
            </a:r>
          </a:p>
          <a:p>
            <a:pPr marL="0" indent="0" algn="r" rtl="1">
              <a:buNone/>
            </a:pPr>
            <a:br>
              <a:rPr lang="ar-BH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>تلخص هذه القائمة الإيرادات والمصروفات لتبين صافي الدخل ( ربح او خسارة)عن فترة زمنية ما.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36183-4CF0-4242-B5A2-FDEF5CBB5A4B}"/>
              </a:ext>
            </a:extLst>
          </p:cNvPr>
          <p:cNvSpPr/>
          <p:nvPr/>
        </p:nvSpPr>
        <p:spPr>
          <a:xfrm>
            <a:off x="6533560" y="3897297"/>
            <a:ext cx="482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</a:rPr>
              <a:t>صافي الدخل</a:t>
            </a:r>
            <a:r>
              <a:rPr lang="ar-BH" sz="2800" b="1" dirty="0">
                <a:solidFill>
                  <a:srgbClr val="002060"/>
                </a:solidFill>
              </a:rPr>
              <a:t> = الايرادات – المصروفات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7F5500-878E-4590-8B6B-101E4E03BF77}"/>
              </a:ext>
            </a:extLst>
          </p:cNvPr>
          <p:cNvSpPr txBox="1"/>
          <p:nvPr/>
        </p:nvSpPr>
        <p:spPr>
          <a:xfrm>
            <a:off x="5131293" y="4780385"/>
            <a:ext cx="6432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2060"/>
                </a:solidFill>
              </a:rPr>
              <a:t>زيادة الإيرادات عن المصروفات = </a:t>
            </a:r>
            <a:r>
              <a:rPr lang="ar-BH" sz="2800" b="1" dirty="0">
                <a:solidFill>
                  <a:srgbClr val="00B050"/>
                </a:solidFill>
              </a:rPr>
              <a:t>+ ربح  </a:t>
            </a:r>
            <a:r>
              <a:rPr lang="ar-BH" sz="2800" b="1" dirty="0">
                <a:solidFill>
                  <a:srgbClr val="C00000"/>
                </a:solidFill>
                <a:sym typeface="Wingdings" pitchFamily="2" charset="2"/>
              </a:rPr>
              <a:t> </a:t>
            </a:r>
            <a:br>
              <a:rPr lang="ar-BH" sz="2800" b="1" dirty="0">
                <a:solidFill>
                  <a:srgbClr val="C00000"/>
                </a:solidFill>
              </a:rPr>
            </a:br>
            <a:r>
              <a:rPr lang="ar-BH" sz="2800" b="1" dirty="0">
                <a:solidFill>
                  <a:srgbClr val="002060"/>
                </a:solidFill>
              </a:rPr>
              <a:t>زيادة المصروفات عن الإيرادات = </a:t>
            </a:r>
            <a:r>
              <a:rPr lang="ar-BH" sz="2800" b="1" dirty="0">
                <a:solidFill>
                  <a:srgbClr val="C00000"/>
                </a:solidFill>
              </a:rPr>
              <a:t>– خسارة  </a:t>
            </a:r>
            <a:r>
              <a:rPr lang="ar-BH" sz="2800" b="1" dirty="0">
                <a:solidFill>
                  <a:srgbClr val="C00000"/>
                </a:solidFill>
                <a:sym typeface="Wingdings" pitchFamily="2" charset="2"/>
              </a:rPr>
              <a:t></a:t>
            </a:r>
            <a:r>
              <a:rPr lang="ar-BH" sz="2800" b="1" dirty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3A68B9-678A-4E2A-8184-CECE288FB05C}"/>
              </a:ext>
            </a:extLst>
          </p:cNvPr>
          <p:cNvSpPr txBox="1"/>
          <p:nvPr/>
        </p:nvSpPr>
        <p:spPr>
          <a:xfrm>
            <a:off x="257452" y="4116738"/>
            <a:ext cx="4509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</a:rPr>
              <a:t>تضاف المهمات المستخدمة و الأجور و الإيجار الى بند المصروفات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27B09B1-DEA5-49D6-9ACA-A39348C26C30}"/>
              </a:ext>
            </a:extLst>
          </p:cNvPr>
          <p:cNvSpPr txBox="1"/>
          <p:nvPr/>
        </p:nvSpPr>
        <p:spPr>
          <a:xfrm>
            <a:off x="6095999" y="204186"/>
            <a:ext cx="575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مثال 1 : استخرجت البيانات </a:t>
            </a:r>
            <a:r>
              <a:rPr lang="ar-BH" sz="2000" b="1" dirty="0" err="1">
                <a:solidFill>
                  <a:srgbClr val="FF0000"/>
                </a:solidFill>
              </a:rPr>
              <a:t>الآتيه</a:t>
            </a:r>
            <a:r>
              <a:rPr lang="ar-BH" sz="2000" b="1" dirty="0">
                <a:solidFill>
                  <a:srgbClr val="FF0000"/>
                </a:solidFill>
              </a:rPr>
              <a:t> من دفاتر محلات الامل للأدوات المنزلية عن السنة المنتهية 31/12/2019 ( الدينار البحريني ):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DE401A6-17D1-46DD-85A4-AB7F59A84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1717"/>
              </p:ext>
            </p:extLst>
          </p:nvPr>
        </p:nvGraphicFramePr>
        <p:xfrm>
          <a:off x="6933459" y="1070668"/>
          <a:ext cx="5037584" cy="17514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59396">
                  <a:extLst>
                    <a:ext uri="{9D8B030D-6E8A-4147-A177-3AD203B41FA5}">
                      <a16:colId xmlns:a16="http://schemas.microsoft.com/office/drawing/2014/main" val="2097813275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3068921826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1834986288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4123450392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1540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أجور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dirty="0"/>
                        <a:t>الإيرادات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817823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كهرباء وماء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إهلاك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940251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280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مصروفات نقل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مهمات مستخدمة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637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5A1D6A-409E-4D93-AF2E-FF63CD26B369}"/>
              </a:ext>
            </a:extLst>
          </p:cNvPr>
          <p:cNvSpPr txBox="1"/>
          <p:nvPr/>
        </p:nvSpPr>
        <p:spPr>
          <a:xfrm>
            <a:off x="6161102" y="3028890"/>
            <a:ext cx="569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المطلوب : اعداد قائمة الدخل عن الفترة المنتهية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في 31\12\2019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8DF3B3-BBB2-43F2-8408-38FB1E487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13984"/>
              </p:ext>
            </p:extLst>
          </p:nvPr>
        </p:nvGraphicFramePr>
        <p:xfrm>
          <a:off x="226381" y="1434919"/>
          <a:ext cx="6400800" cy="480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4000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4000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إجمالي الإيرادات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120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إهلاك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كهرباء وماء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70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280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مصروفات نقل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1540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اجور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مهمات مستخدمة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34845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2040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62944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1960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صافي الدخل (</a:t>
                      </a:r>
                      <a:r>
                        <a:rPr lang="ar-BH" b="1" baseline="0" dirty="0">
                          <a:solidFill>
                            <a:srgbClr val="00B050"/>
                          </a:solidFill>
                        </a:rPr>
                        <a:t>  الربح  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24426D-3FC6-43BE-8509-22FA12770DB4}"/>
              </a:ext>
            </a:extLst>
          </p:cNvPr>
          <p:cNvSpPr txBox="1"/>
          <p:nvPr/>
        </p:nvSpPr>
        <p:spPr>
          <a:xfrm>
            <a:off x="3426781" y="443883"/>
            <a:ext cx="184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chemeClr val="accent6"/>
                </a:solidFill>
              </a:rPr>
              <a:t>الحل: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65FD82-690D-4D03-ACEF-CF99D6988CB0}"/>
              </a:ext>
            </a:extLst>
          </p:cNvPr>
          <p:cNvSpPr/>
          <p:nvPr/>
        </p:nvSpPr>
        <p:spPr>
          <a:xfrm>
            <a:off x="-268550" y="34379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قائمة الدخل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عن السنة المنتهية 2019/12/31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1960B0-C3F6-4005-83BF-55A5F4810ED4}"/>
              </a:ext>
            </a:extLst>
          </p:cNvPr>
          <p:cNvSpPr txBox="1"/>
          <p:nvPr/>
        </p:nvSpPr>
        <p:spPr>
          <a:xfrm>
            <a:off x="8025414" y="5841507"/>
            <a:ext cx="3000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C00000"/>
                </a:solidFill>
              </a:rPr>
              <a:t>يرحل الناتج الى قائمة رأس المال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16FCDA-FF57-4812-9D97-89DD941E061F}"/>
              </a:ext>
            </a:extLst>
          </p:cNvPr>
          <p:cNvCxnSpPr/>
          <p:nvPr/>
        </p:nvCxnSpPr>
        <p:spPr>
          <a:xfrm>
            <a:off x="6627181" y="5992427"/>
            <a:ext cx="1238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27B09B1-DEA5-49D6-9ACA-A39348C26C30}"/>
              </a:ext>
            </a:extLst>
          </p:cNvPr>
          <p:cNvSpPr txBox="1"/>
          <p:nvPr/>
        </p:nvSpPr>
        <p:spPr>
          <a:xfrm>
            <a:off x="6095999" y="204186"/>
            <a:ext cx="575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مثال 2 : استخرجت البيانات </a:t>
            </a:r>
            <a:r>
              <a:rPr lang="ar-BH" sz="2000" b="1" dirty="0" err="1">
                <a:solidFill>
                  <a:srgbClr val="FF0000"/>
                </a:solidFill>
              </a:rPr>
              <a:t>الآتيه</a:t>
            </a:r>
            <a:r>
              <a:rPr lang="ar-BH" sz="2000" b="1" dirty="0">
                <a:solidFill>
                  <a:srgbClr val="FF0000"/>
                </a:solidFill>
              </a:rPr>
              <a:t> من دفاتر</a:t>
            </a:r>
            <a:r>
              <a:rPr lang="ar-BH" sz="20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BH" sz="2000" b="1" dirty="0">
                <a:solidFill>
                  <a:srgbClr val="FF0000"/>
                </a:solidFill>
              </a:rPr>
              <a:t>شركة البحرين للنجارة عن السنة المنتهية 2018/12/31 ( الدينار البحريني ):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DE401A6-17D1-46DD-85A4-AB7F59A84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01026"/>
              </p:ext>
            </p:extLst>
          </p:nvPr>
        </p:nvGraphicFramePr>
        <p:xfrm>
          <a:off x="6933459" y="1070668"/>
          <a:ext cx="5037584" cy="17514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59396">
                  <a:extLst>
                    <a:ext uri="{9D8B030D-6E8A-4147-A177-3AD203B41FA5}">
                      <a16:colId xmlns:a16="http://schemas.microsoft.com/office/drawing/2014/main" val="2097813275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3068921826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1834986288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val="4123450392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2000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إيراد استثمارات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/>
                        <a:t>1000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dirty="0"/>
                        <a:t>إيراد مبيعات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817823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140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خدمية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نقل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40251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</a:t>
                      </a:r>
                      <a:r>
                        <a:rPr lang="ar-BH" b="1" dirty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أجور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600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إيجار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1637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5A1D6A-409E-4D93-AF2E-FF63CD26B369}"/>
              </a:ext>
            </a:extLst>
          </p:cNvPr>
          <p:cNvSpPr txBox="1"/>
          <p:nvPr/>
        </p:nvSpPr>
        <p:spPr>
          <a:xfrm>
            <a:off x="6161102" y="3028890"/>
            <a:ext cx="569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المطلوب : اعداد قائمة الدخل عن الفترة المنتهية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في 2018/12/31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8DF3B3-BBB2-43F2-8408-38FB1E487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36238"/>
              </p:ext>
            </p:extLst>
          </p:nvPr>
        </p:nvGraphicFramePr>
        <p:xfrm>
          <a:off x="226381" y="1723256"/>
          <a:ext cx="6400800" cy="469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إيراد مبيعات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إيراد استثمارات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3000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مجموع الإيرادات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97433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نقل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140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خدمية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70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600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إيجار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أجور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3740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62944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740-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صافي الدخل (</a:t>
                      </a:r>
                      <a:r>
                        <a:rPr lang="ar-BH" b="1" baseline="0" dirty="0">
                          <a:solidFill>
                            <a:srgbClr val="FF0000"/>
                          </a:solidFill>
                        </a:rPr>
                        <a:t>  خسارة  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24426D-3FC6-43BE-8509-22FA12770DB4}"/>
              </a:ext>
            </a:extLst>
          </p:cNvPr>
          <p:cNvSpPr txBox="1"/>
          <p:nvPr/>
        </p:nvSpPr>
        <p:spPr>
          <a:xfrm>
            <a:off x="3426781" y="443883"/>
            <a:ext cx="184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chemeClr val="accent6"/>
                </a:solidFill>
              </a:rPr>
              <a:t>الحل: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76DCC1-665F-4460-9555-734F73019343}"/>
              </a:ext>
            </a:extLst>
          </p:cNvPr>
          <p:cNvSpPr/>
          <p:nvPr/>
        </p:nvSpPr>
        <p:spPr>
          <a:xfrm>
            <a:off x="-153140" y="70549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شركة البحرين للنجارة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قائمة الدخل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عن السنة المنتهية 2018/12/31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9204B6A-E640-4952-9291-9CE0AB8B9C59}"/>
              </a:ext>
            </a:extLst>
          </p:cNvPr>
          <p:cNvCxnSpPr/>
          <p:nvPr/>
        </p:nvCxnSpPr>
        <p:spPr>
          <a:xfrm>
            <a:off x="6627181" y="6152507"/>
            <a:ext cx="1202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FB3CB8B-A820-4317-A635-A896D7780059}"/>
              </a:ext>
            </a:extLst>
          </p:cNvPr>
          <p:cNvSpPr txBox="1"/>
          <p:nvPr/>
        </p:nvSpPr>
        <p:spPr>
          <a:xfrm>
            <a:off x="8025414" y="5841507"/>
            <a:ext cx="3000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C00000"/>
                </a:solidFill>
              </a:rPr>
              <a:t>يرحل الناتج الى قائمة رأس المال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90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F2B9E28-4CF3-4A6A-A8FF-91165AB0C2E4}"/>
              </a:ext>
            </a:extLst>
          </p:cNvPr>
          <p:cNvSpPr/>
          <p:nvPr/>
        </p:nvSpPr>
        <p:spPr>
          <a:xfrm>
            <a:off x="2237173" y="1845997"/>
            <a:ext cx="7048870" cy="688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sz="36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58269D02-2572-40BB-8F10-27989F8B26C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800" b="1" dirty="0"/>
              <a:t>قائمة رأس المال </a:t>
            </a:r>
            <a:endParaRPr lang="en-US" sz="4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C9B6D-8630-49C0-A7ED-DCF949FB4231}"/>
              </a:ext>
            </a:extLst>
          </p:cNvPr>
          <p:cNvSpPr txBox="1"/>
          <p:nvPr/>
        </p:nvSpPr>
        <p:spPr>
          <a:xfrm>
            <a:off x="1091953" y="2009754"/>
            <a:ext cx="99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</a:rPr>
              <a:t>هي قائمة توضح حقوق الملكية لصاحب المشروع في نهاية فترة زمنية معينة.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73B5659-F4D2-4F5D-B89B-793C607A4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83072"/>
              </p:ext>
            </p:extLst>
          </p:nvPr>
        </p:nvGraphicFramePr>
        <p:xfrm>
          <a:off x="2370327" y="3605939"/>
          <a:ext cx="7048870" cy="2784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00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رصيد رأس المال</a:t>
                      </a:r>
                      <a:r>
                        <a:rPr lang="ar-BH" sz="2400" b="1" baseline="0" dirty="0">
                          <a:solidFill>
                            <a:schemeClr val="tx1"/>
                          </a:solidFill>
                        </a:rPr>
                        <a:t> في بداية المدة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صافي </a:t>
                      </a:r>
                      <a:r>
                        <a:rPr lang="ar-BH" sz="2400" b="1" dirty="0" err="1">
                          <a:solidFill>
                            <a:srgbClr val="00B050"/>
                          </a:solidFill>
                        </a:rPr>
                        <a:t>الدخل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ربح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FF0000"/>
                          </a:solidFill>
                        </a:rPr>
                        <a:t>- المسحوبات الشخصية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5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رصيد رأس المال في نهاية المدة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C59DAB6-85E3-42BE-B694-5E2F7BD3E0C1}"/>
              </a:ext>
            </a:extLst>
          </p:cNvPr>
          <p:cNvSpPr txBox="1"/>
          <p:nvPr/>
        </p:nvSpPr>
        <p:spPr>
          <a:xfrm>
            <a:off x="3861786" y="2607791"/>
            <a:ext cx="3195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/>
              <a:t>اسم الشركة</a:t>
            </a:r>
          </a:p>
          <a:p>
            <a:pPr algn="ctr" rtl="1"/>
            <a:r>
              <a:rPr lang="ar-BH" b="1" dirty="0"/>
              <a:t>قائمة رأس المال</a:t>
            </a:r>
          </a:p>
          <a:p>
            <a:pPr algn="ctr" rtl="1"/>
            <a:r>
              <a:rPr lang="ar-BH" b="1" dirty="0"/>
              <a:t>عن السنة المنتهية .................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CD06B0-EBCB-4406-AC14-3EC597104631}"/>
              </a:ext>
            </a:extLst>
          </p:cNvPr>
          <p:cNvSpPr/>
          <p:nvPr/>
        </p:nvSpPr>
        <p:spPr>
          <a:xfrm>
            <a:off x="0" y="943542"/>
            <a:ext cx="9889724" cy="2624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92FAE-EF0B-4969-B9D6-F63FFF4C822F}"/>
              </a:ext>
            </a:extLst>
          </p:cNvPr>
          <p:cNvSpPr txBox="1"/>
          <p:nvPr/>
        </p:nvSpPr>
        <p:spPr>
          <a:xfrm>
            <a:off x="559293" y="489496"/>
            <a:ext cx="11008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</a:t>
            </a:r>
            <a:r>
              <a:rPr lang="ar-BH" sz="2000" b="1" u="sng" dirty="0">
                <a:solidFill>
                  <a:srgbClr val="002060"/>
                </a:solidFill>
              </a:rPr>
              <a:t>بالرجوع الى المثال 1</a:t>
            </a:r>
            <a:r>
              <a:rPr lang="ar-BH" sz="2000" b="1" dirty="0">
                <a:solidFill>
                  <a:srgbClr val="FF0000"/>
                </a:solidFill>
              </a:rPr>
              <a:t>:</a:t>
            </a:r>
            <a:r>
              <a:rPr lang="ar-SA" sz="2000" b="1" dirty="0">
                <a:solidFill>
                  <a:srgbClr val="FF0000"/>
                </a:solidFill>
              </a:rPr>
              <a:t> أعد قائمة رأس المال </a:t>
            </a:r>
            <a:r>
              <a:rPr lang="ar-BH" sz="2000" b="1" dirty="0">
                <a:solidFill>
                  <a:srgbClr val="FF0000"/>
                </a:solidFill>
              </a:rPr>
              <a:t>لمحلات الامل للأدوات المنزلية خلال شهر يناير 2010 ( الدينار البحريني ): 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حيث</a:t>
            </a:r>
            <a:r>
              <a:rPr lang="ar-SA" sz="2000" b="1" dirty="0">
                <a:solidFill>
                  <a:srgbClr val="FF0000"/>
                </a:solidFill>
              </a:rPr>
              <a:t> أن رصيد رأس المال في بداية السنة كان 12000 دينار </a:t>
            </a:r>
            <a:r>
              <a:rPr lang="ar-BH" sz="2000" b="1" dirty="0">
                <a:solidFill>
                  <a:srgbClr val="FF0000"/>
                </a:solidFill>
              </a:rPr>
              <a:t> ، </a:t>
            </a:r>
            <a:r>
              <a:rPr lang="ar-SA" sz="2000" b="1" dirty="0">
                <a:solidFill>
                  <a:srgbClr val="FF0000"/>
                </a:solidFill>
              </a:rPr>
              <a:t>وقام </a:t>
            </a:r>
            <a:r>
              <a:rPr lang="ar-BH" sz="2000" b="1" dirty="0">
                <a:solidFill>
                  <a:srgbClr val="FF0000"/>
                </a:solidFill>
              </a:rPr>
              <a:t>صاحب المشروع </a:t>
            </a:r>
            <a:r>
              <a:rPr lang="ar-SA" sz="2000" b="1" dirty="0">
                <a:solidFill>
                  <a:srgbClr val="FF0000"/>
                </a:solidFill>
              </a:rPr>
              <a:t>محمد بسحب 1000 </a:t>
            </a:r>
            <a:r>
              <a:rPr lang="ar-BH" sz="2000" b="1" dirty="0">
                <a:solidFill>
                  <a:srgbClr val="FF0000"/>
                </a:solidFill>
              </a:rPr>
              <a:t>دينار  لإستخدامه الشخصي.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8FC311-1DC1-435A-A0CB-0D9B4E4240BF}"/>
              </a:ext>
            </a:extLst>
          </p:cNvPr>
          <p:cNvSpPr/>
          <p:nvPr/>
        </p:nvSpPr>
        <p:spPr>
          <a:xfrm>
            <a:off x="443872" y="18408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sz="2000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sz="2000" b="1" dirty="0">
                <a:solidFill>
                  <a:srgbClr val="C00000"/>
                </a:solidFill>
              </a:rPr>
            </a:br>
            <a:r>
              <a:rPr lang="ar-BH" sz="2000" b="1" dirty="0">
                <a:solidFill>
                  <a:srgbClr val="C00000"/>
                </a:solidFill>
              </a:rPr>
              <a:t>قائمة رأس المال</a:t>
            </a:r>
            <a:br>
              <a:rPr lang="ar-BH" sz="2000" b="1" dirty="0">
                <a:solidFill>
                  <a:srgbClr val="C00000"/>
                </a:solidFill>
              </a:rPr>
            </a:br>
            <a:r>
              <a:rPr lang="ar-BH" sz="2000" b="1" dirty="0">
                <a:solidFill>
                  <a:srgbClr val="C00000"/>
                </a:solidFill>
              </a:rPr>
              <a:t>عن السنة المنتهية 2019/12/31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EF7EB2B-8B16-41E8-97A4-D9D73D049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42498"/>
              </p:ext>
            </p:extLst>
          </p:nvPr>
        </p:nvGraphicFramePr>
        <p:xfrm>
          <a:off x="443872" y="2964190"/>
          <a:ext cx="6264696" cy="299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4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710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12000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رصيد رأس المال</a:t>
                      </a:r>
                      <a:r>
                        <a:rPr lang="ar-BH" sz="2400" b="1" baseline="0" dirty="0">
                          <a:solidFill>
                            <a:schemeClr val="tx1"/>
                          </a:solidFill>
                        </a:rPr>
                        <a:t> في بداية المدة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1960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صافي </a:t>
                      </a:r>
                      <a:r>
                        <a:rPr lang="ar-BH" sz="2400" b="1" dirty="0" err="1">
                          <a:solidFill>
                            <a:srgbClr val="00B050"/>
                          </a:solidFill>
                        </a:rPr>
                        <a:t>الدخل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ربح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FF0000"/>
                          </a:solidFill>
                        </a:rPr>
                        <a:t>(1000)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FF0000"/>
                          </a:solidFill>
                        </a:rPr>
                        <a:t>- المسحوبات الشخصية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12960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رصيد رأس المال في نهاية المدة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AD4D49C-EBD0-4DE2-9774-6BEF78701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97540"/>
              </p:ext>
            </p:extLst>
          </p:nvPr>
        </p:nvGraphicFramePr>
        <p:xfrm>
          <a:off x="7520872" y="1935030"/>
          <a:ext cx="4487661" cy="411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99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sz="1400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4000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الإيرادات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4000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إجمالي الإيرادات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120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مصاريف إهلاك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74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مصاريف كهرباء وماء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280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مصروفات نقل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endParaRPr lang="ar-BH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1540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اجور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endParaRPr lang="ar-BH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مهمات مستخدمة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34845"/>
                  </a:ext>
                </a:extLst>
              </a:tr>
              <a:tr h="57574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2040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62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BH" sz="1600" b="1" dirty="0">
                          <a:solidFill>
                            <a:srgbClr val="FF0000"/>
                          </a:solidFill>
                        </a:rPr>
                        <a:t>1960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600" b="1" dirty="0">
                          <a:solidFill>
                            <a:srgbClr val="FF0000"/>
                          </a:solidFill>
                        </a:rPr>
                        <a:t>صافي الدخل (</a:t>
                      </a:r>
                      <a:r>
                        <a:rPr lang="ar-BH" sz="1600" b="1" baseline="0" dirty="0">
                          <a:solidFill>
                            <a:srgbClr val="FF0000"/>
                          </a:solidFill>
                        </a:rPr>
                        <a:t>  الربح  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FA8BA82-1D55-444A-A417-9052B2C5AD1D}"/>
              </a:ext>
            </a:extLst>
          </p:cNvPr>
          <p:cNvSpPr/>
          <p:nvPr/>
        </p:nvSpPr>
        <p:spPr>
          <a:xfrm>
            <a:off x="7671049" y="1149794"/>
            <a:ext cx="3553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BH" sz="1400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sz="1400" b="1" dirty="0">
                <a:solidFill>
                  <a:srgbClr val="C00000"/>
                </a:solidFill>
              </a:rPr>
            </a:br>
            <a:r>
              <a:rPr lang="ar-BH" sz="1400" b="1" dirty="0">
                <a:solidFill>
                  <a:srgbClr val="C00000"/>
                </a:solidFill>
              </a:rPr>
              <a:t>قائمة الدخل</a:t>
            </a:r>
            <a:br>
              <a:rPr lang="ar-BH" sz="1400" b="1" dirty="0">
                <a:solidFill>
                  <a:srgbClr val="C00000"/>
                </a:solidFill>
              </a:rPr>
            </a:br>
            <a:r>
              <a:rPr lang="ar-BH" sz="1400" b="1" dirty="0">
                <a:solidFill>
                  <a:srgbClr val="C00000"/>
                </a:solidFill>
              </a:rPr>
              <a:t>عن السنة المنتهية 2019/12/31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204FF6-3F00-4313-8B26-187FC3AE1C9E}"/>
              </a:ext>
            </a:extLst>
          </p:cNvPr>
          <p:cNvCxnSpPr/>
          <p:nvPr/>
        </p:nvCxnSpPr>
        <p:spPr>
          <a:xfrm flipH="1" flipV="1">
            <a:off x="6708568" y="4305498"/>
            <a:ext cx="812304" cy="1475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27152D5-5BC8-41FD-8C42-1B009C4CA4FF}"/>
              </a:ext>
            </a:extLst>
          </p:cNvPr>
          <p:cNvSpPr/>
          <p:nvPr/>
        </p:nvSpPr>
        <p:spPr>
          <a:xfrm>
            <a:off x="2104008" y="1828801"/>
            <a:ext cx="7332955" cy="688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943735" algn="l"/>
              </a:tabLst>
            </a:pPr>
            <a:r>
              <a:rPr lang="ar-BH" sz="36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53BED-9E00-41F7-B771-2CA55C711F6F}"/>
              </a:ext>
            </a:extLst>
          </p:cNvPr>
          <p:cNvSpPr txBox="1"/>
          <p:nvPr/>
        </p:nvSpPr>
        <p:spPr>
          <a:xfrm>
            <a:off x="1127464" y="1828801"/>
            <a:ext cx="103775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5"/>
                </a:solidFill>
              </a:rPr>
              <a:t>هي قائمة توضح المركز المالي للشركة وتشتمل على الأصول والخصوم وحقوق الملكية.</a:t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يجب أن تتساوى </a:t>
            </a:r>
            <a:r>
              <a:rPr lang="ar-BH" sz="2800" b="1" dirty="0">
                <a:solidFill>
                  <a:srgbClr val="FF0000"/>
                </a:solidFill>
              </a:rPr>
              <a:t>الأصول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مع </a:t>
            </a:r>
            <a:r>
              <a:rPr lang="ar-BH" sz="2800" b="1" dirty="0">
                <a:solidFill>
                  <a:srgbClr val="FF0000"/>
                </a:solidFill>
              </a:rPr>
              <a:t>الخصوم وحقوق الملكية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في الميزانية العمومية حتى تبقى القائمة دائماً في حال </a:t>
            </a:r>
            <a:r>
              <a:rPr lang="ar-BH" sz="2800" b="1" dirty="0">
                <a:solidFill>
                  <a:srgbClr val="FF0000"/>
                </a:solidFill>
              </a:rPr>
              <a:t>توازن</a:t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accent5">
                    <a:lumMod val="75000"/>
                  </a:schemeClr>
                </a:solidFill>
              </a:rPr>
              <a:t>الاصول =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الخصوم</a:t>
            </a:r>
            <a:r>
              <a:rPr lang="ar-BH" sz="2800" b="1" dirty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حقوق الملكية</a:t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 قد</a:t>
            </a: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نحتاج فيها لرأس المال في نهاية المدة </a:t>
            </a:r>
            <a:r>
              <a:rPr lang="ar-BH" sz="2800" b="1" dirty="0" err="1">
                <a:solidFill>
                  <a:schemeClr val="tx2">
                    <a:lumMod val="75000"/>
                  </a:schemeClr>
                </a:solidFill>
              </a:rPr>
              <a:t>الزمينة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 من قائمة رأس المال وهي تساوي حقوق الملكية </a:t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4FF6336D-425F-4E9D-8B75-0F2DD44E86C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800" b="1" dirty="0"/>
              <a:t>قائمة الميزانية العمومية</a:t>
            </a: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108771-9454-4C62-A214-E26CA5E7D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20365"/>
              </p:ext>
            </p:extLst>
          </p:nvPr>
        </p:nvGraphicFramePr>
        <p:xfrm>
          <a:off x="896645" y="755226"/>
          <a:ext cx="8345008" cy="481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252">
                  <a:extLst>
                    <a:ext uri="{9D8B030D-6E8A-4147-A177-3AD203B41FA5}">
                      <a16:colId xmlns:a16="http://schemas.microsoft.com/office/drawing/2014/main" val="3835378173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val="706396077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val="1103020488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val="3263319788"/>
                    </a:ext>
                  </a:extLst>
                </a:gridCol>
              </a:tblGrid>
              <a:tr h="562742">
                <a:tc gridSpan="2">
                  <a:txBody>
                    <a:bodyPr/>
                    <a:lstStyle/>
                    <a:p>
                      <a:pPr algn="ctr"/>
                      <a:r>
                        <a:rPr lang="ar-BH" dirty="0"/>
                        <a:t>الخصوم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dirty="0"/>
                        <a:t>الأصول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247468"/>
                  </a:ext>
                </a:extLst>
              </a:tr>
              <a:tr h="641461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خصوم طويلة الاجل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خصوم قصيرة الاجل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الأصول الثابتة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الأصول المتداولة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019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طويل الاجل اكثر من 5 سنوات  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أوراق الدفع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مباني و أراضي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الصندوق(النقدية)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269733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متوسط الاجل ( 1-5 سنوات )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الدائنون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اثاث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البنك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15915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السندات 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قصير الاجل ( سنة او اقل )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/>
                        <a:t>آلات ومعدات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مخزون اخر المدة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698383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سيارات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أوراق قبض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17480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أدوات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مدينون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87225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شهرة المحل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مهمات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557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 err="1"/>
              <a:t>م.م</a:t>
            </a:r>
            <a:r>
              <a:rPr lang="ar-BH" sz="1600" dirty="0"/>
              <a:t> عمار عماد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F82F9A-4B81-434D-B2FB-9620DD1B2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23490"/>
              </p:ext>
            </p:extLst>
          </p:nvPr>
        </p:nvGraphicFramePr>
        <p:xfrm>
          <a:off x="781235" y="1318247"/>
          <a:ext cx="6821349" cy="391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00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حقوق الملكية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الخصوم</a:t>
                      </a:r>
                      <a:r>
                        <a:rPr lang="ar-BH" sz="2400" b="1" baseline="0" dirty="0">
                          <a:latin typeface="Calibri"/>
                          <a:ea typeface="Calibri"/>
                          <a:cs typeface="Arial"/>
                        </a:rPr>
                        <a:t>        </a:t>
                      </a:r>
                      <a:r>
                        <a:rPr lang="ar-BH" sz="2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r>
                        <a:rPr lang="ar-BH" sz="2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الأصول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 73000 دينار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32000 دينار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105000 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77000 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21000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98000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90000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52000 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142000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321D05B-9A76-4419-9E53-19BDD9E2A716}"/>
              </a:ext>
            </a:extLst>
          </p:cNvPr>
          <p:cNvSpPr txBox="1"/>
          <p:nvPr/>
        </p:nvSpPr>
        <p:spPr>
          <a:xfrm>
            <a:off x="6096000" y="504743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/>
              <a:t>32000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/>
              <a:t>73000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105000 </a:t>
            </a:r>
            <a:b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FF0000"/>
                </a:solidFill>
              </a:rPr>
              <a:t>98000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FF0000"/>
                </a:solidFill>
              </a:rPr>
              <a:t>21000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77000</a:t>
            </a:r>
            <a:b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7030A0"/>
                </a:solidFill>
              </a:rPr>
              <a:t>142000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7030A0"/>
                </a:solidFill>
              </a:rPr>
              <a:t>90000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52000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EFD15C-CF6F-48FB-BF06-4AED46513E4F}"/>
              </a:ext>
            </a:extLst>
          </p:cNvPr>
          <p:cNvSpPr txBox="1"/>
          <p:nvPr/>
        </p:nvSpPr>
        <p:spPr>
          <a:xfrm>
            <a:off x="1775534" y="470517"/>
            <a:ext cx="948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</a:rPr>
              <a:t>نشاط : اكمل الجدول التالي مستخدما المعادلة المحاسبية: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كامل">
  <a:themeElements>
    <a:clrScheme name="تكامل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تكامل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تكامل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3243</TotalTime>
  <Words>861</Words>
  <Application>Microsoft Office PowerPoint</Application>
  <PresentationFormat>شاشة عريضة</PresentationFormat>
  <Paragraphs>274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Calibri</vt:lpstr>
      <vt:lpstr>Estrangelo Edessa</vt:lpstr>
      <vt:lpstr>Tw Cen MT</vt:lpstr>
      <vt:lpstr>Tw Cen MT Condensed</vt:lpstr>
      <vt:lpstr>Wingdings 3</vt:lpstr>
      <vt:lpstr>تكامل</vt:lpstr>
      <vt:lpstr>أنواع القوائم المالية</vt:lpstr>
      <vt:lpstr>قائمة الدخل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AL Laith Group</cp:lastModifiedBy>
  <cp:revision>282</cp:revision>
  <dcterms:created xsi:type="dcterms:W3CDTF">2020-03-05T04:19:13Z</dcterms:created>
  <dcterms:modified xsi:type="dcterms:W3CDTF">2021-07-09T16:04:04Z</dcterms:modified>
</cp:coreProperties>
</file>